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0"/>
  </p:handoutMasterIdLst>
  <p:sldIdLst>
    <p:sldId id="256" r:id="rId2"/>
    <p:sldId id="257" r:id="rId3"/>
    <p:sldId id="258" r:id="rId4"/>
    <p:sldId id="259" r:id="rId5"/>
    <p:sldId id="260" r:id="rId6"/>
    <p:sldId id="262" r:id="rId7"/>
    <p:sldId id="298" r:id="rId8"/>
    <p:sldId id="299" r:id="rId9"/>
    <p:sldId id="300" r:id="rId10"/>
    <p:sldId id="263" r:id="rId11"/>
    <p:sldId id="267" r:id="rId12"/>
    <p:sldId id="301" r:id="rId13"/>
    <p:sldId id="290" r:id="rId14"/>
    <p:sldId id="291" r:id="rId15"/>
    <p:sldId id="270" r:id="rId16"/>
    <p:sldId id="271" r:id="rId17"/>
    <p:sldId id="272" r:id="rId18"/>
    <p:sldId id="293" r:id="rId19"/>
    <p:sldId id="278" r:id="rId20"/>
    <p:sldId id="294" r:id="rId21"/>
    <p:sldId id="306" r:id="rId22"/>
    <p:sldId id="307" r:id="rId23"/>
    <p:sldId id="308" r:id="rId24"/>
    <p:sldId id="309" r:id="rId25"/>
    <p:sldId id="310" r:id="rId26"/>
    <p:sldId id="311" r:id="rId27"/>
    <p:sldId id="274" r:id="rId28"/>
    <p:sldId id="275" r:id="rId29"/>
    <p:sldId id="295" r:id="rId30"/>
    <p:sldId id="283" r:id="rId31"/>
    <p:sldId id="284" r:id="rId32"/>
    <p:sldId id="302" r:id="rId33"/>
    <p:sldId id="312" r:id="rId34"/>
    <p:sldId id="292" r:id="rId35"/>
    <p:sldId id="303" r:id="rId36"/>
    <p:sldId id="304" r:id="rId37"/>
    <p:sldId id="305" r:id="rId38"/>
    <p:sldId id="289" r:id="rId39"/>
  </p:sldIdLst>
  <p:sldSz cx="9144000" cy="6858000" type="screen4x3"/>
  <p:notesSz cx="6858000" cy="9947275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24" autoAdjust="0"/>
  </p:normalViewPr>
  <p:slideViewPr>
    <p:cSldViewPr>
      <p:cViewPr varScale="1">
        <p:scale>
          <a:sx n="65" d="100"/>
          <a:sy n="65" d="100"/>
        </p:scale>
        <p:origin x="153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B4C9ED-4D6C-4441-A293-6DC830C71AF6}" type="datetimeFigureOut">
              <a:rPr lang="hr-HR" smtClean="0"/>
              <a:t>12.11.2018.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EC05CD-33F7-491A-82D2-7680218600A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6469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12907-82C8-4DF6-B48B-4EE51291692F}" type="datetimeFigureOut">
              <a:rPr lang="sr-Latn-CS" smtClean="0"/>
              <a:pPr/>
              <a:t>12.11.2018.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398F-6568-444E-9DFC-23DB34905DE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12907-82C8-4DF6-B48B-4EE51291692F}" type="datetimeFigureOut">
              <a:rPr lang="sr-Latn-CS" smtClean="0"/>
              <a:pPr/>
              <a:t>12.11.2018.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398F-6568-444E-9DFC-23DB34905DE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12907-82C8-4DF6-B48B-4EE51291692F}" type="datetimeFigureOut">
              <a:rPr lang="sr-Latn-CS" smtClean="0"/>
              <a:pPr/>
              <a:t>12.11.2018.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398F-6568-444E-9DFC-23DB34905DE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12907-82C8-4DF6-B48B-4EE51291692F}" type="datetimeFigureOut">
              <a:rPr lang="sr-Latn-CS" smtClean="0"/>
              <a:pPr/>
              <a:t>12.11.2018.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398F-6568-444E-9DFC-23DB34905DE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12907-82C8-4DF6-B48B-4EE51291692F}" type="datetimeFigureOut">
              <a:rPr lang="sr-Latn-CS" smtClean="0"/>
              <a:pPr/>
              <a:t>12.11.2018.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398F-6568-444E-9DFC-23DB34905DE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12907-82C8-4DF6-B48B-4EE51291692F}" type="datetimeFigureOut">
              <a:rPr lang="sr-Latn-CS" smtClean="0"/>
              <a:pPr/>
              <a:t>12.11.2018.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398F-6568-444E-9DFC-23DB34905DE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12907-82C8-4DF6-B48B-4EE51291692F}" type="datetimeFigureOut">
              <a:rPr lang="sr-Latn-CS" smtClean="0"/>
              <a:pPr/>
              <a:t>12.11.2018.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398F-6568-444E-9DFC-23DB34905DE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12907-82C8-4DF6-B48B-4EE51291692F}" type="datetimeFigureOut">
              <a:rPr lang="sr-Latn-CS" smtClean="0"/>
              <a:pPr/>
              <a:t>12.11.2018.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398F-6568-444E-9DFC-23DB34905DE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12907-82C8-4DF6-B48B-4EE51291692F}" type="datetimeFigureOut">
              <a:rPr lang="sr-Latn-CS" smtClean="0"/>
              <a:pPr/>
              <a:t>12.11.2018.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398F-6568-444E-9DFC-23DB34905DE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12907-82C8-4DF6-B48B-4EE51291692F}" type="datetimeFigureOut">
              <a:rPr lang="sr-Latn-CS" smtClean="0"/>
              <a:pPr/>
              <a:t>12.11.2018.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398F-6568-444E-9DFC-23DB34905DE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12907-82C8-4DF6-B48B-4EE51291692F}" type="datetimeFigureOut">
              <a:rPr lang="sr-Latn-CS" smtClean="0"/>
              <a:pPr/>
              <a:t>12.11.2018.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6398F-6568-444E-9DFC-23DB34905DE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12907-82C8-4DF6-B48B-4EE51291692F}" type="datetimeFigureOut">
              <a:rPr lang="sr-Latn-CS" smtClean="0"/>
              <a:pPr/>
              <a:t>12.11.2018.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6398F-6568-444E-9DFC-23DB34905DE0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/>
              <a:t>HRVATSKI CRVENI KRIŽ</a:t>
            </a:r>
            <a:endParaRPr lang="hr-HR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5257800"/>
          </a:xfrm>
        </p:spPr>
        <p:txBody>
          <a:bodyPr>
            <a:normAutofit lnSpcReduction="10000"/>
          </a:bodyPr>
          <a:lstStyle/>
          <a:p>
            <a:pPr algn="ctr"/>
            <a:r>
              <a:rPr lang="hr-HR" dirty="0" smtClean="0"/>
              <a:t>U SLUŽBI HUMANOSTI OD 1878. GODINE</a:t>
            </a:r>
          </a:p>
          <a:p>
            <a:pPr algn="ctr"/>
            <a:endParaRPr lang="hr-HR" dirty="0" smtClean="0"/>
          </a:p>
          <a:p>
            <a:pPr algn="ctr"/>
            <a:endParaRPr lang="hr-HR" dirty="0" smtClean="0"/>
          </a:p>
          <a:p>
            <a:pPr algn="ctr"/>
            <a:endParaRPr lang="hr-HR" dirty="0" smtClean="0"/>
          </a:p>
          <a:p>
            <a:pPr algn="ctr"/>
            <a:endParaRPr lang="hr-HR" dirty="0" smtClean="0"/>
          </a:p>
          <a:p>
            <a:pPr algn="ctr"/>
            <a:endParaRPr lang="hr-HR" dirty="0" smtClean="0"/>
          </a:p>
          <a:p>
            <a:pPr algn="ctr"/>
            <a:endParaRPr lang="hr-HR" dirty="0" smtClean="0"/>
          </a:p>
          <a:p>
            <a:pPr algn="ctr"/>
            <a:endParaRPr lang="hr-HR" dirty="0" smtClean="0"/>
          </a:p>
          <a:p>
            <a:pPr algn="ctr"/>
            <a:r>
              <a:rPr lang="hr-HR" dirty="0" smtClean="0"/>
              <a:t>GRADSKO DRUŠTVO CRVENOG KRIŽA ZADAR</a:t>
            </a:r>
            <a:endParaRPr lang="hr-HR" dirty="0"/>
          </a:p>
        </p:txBody>
      </p:sp>
      <p:pic>
        <p:nvPicPr>
          <p:cNvPr id="7" name="Picture 6" descr="0000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55776" y="2214197"/>
            <a:ext cx="3857652" cy="3643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1962483"/>
            <a:ext cx="7614710" cy="4358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hr-HR" b="1" dirty="0" smtClean="0"/>
              <a:t>Dobrovoljno davalaštvo krvi</a:t>
            </a:r>
            <a:endParaRPr lang="hr-HR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71547"/>
            <a:ext cx="8229600" cy="571503"/>
          </a:xfrm>
        </p:spPr>
        <p:txBody>
          <a:bodyPr>
            <a:normAutofit/>
          </a:bodyPr>
          <a:lstStyle/>
          <a:p>
            <a:r>
              <a:rPr lang="hr-HR" sz="2800" dirty="0" smtClean="0"/>
              <a:t>109 organiziranih akcija dobrovoljnog darivanja krvi</a:t>
            </a:r>
            <a:endParaRPr lang="hr-H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71612"/>
            <a:ext cx="3900486" cy="4472006"/>
          </a:xfrm>
        </p:spPr>
        <p:txBody>
          <a:bodyPr/>
          <a:lstStyle/>
          <a:p>
            <a:pPr>
              <a:buNone/>
            </a:pPr>
            <a:endParaRPr lang="hr-HR" dirty="0" smtClean="0"/>
          </a:p>
          <a:p>
            <a:r>
              <a:rPr lang="hr-HR" b="1" dirty="0" smtClean="0"/>
              <a:t>4542 </a:t>
            </a:r>
            <a:r>
              <a:rPr lang="hr-HR" dirty="0" smtClean="0"/>
              <a:t>doza darovane krvi</a:t>
            </a:r>
          </a:p>
          <a:p>
            <a:endParaRPr lang="hr-HR" dirty="0" smtClean="0"/>
          </a:p>
          <a:p>
            <a:r>
              <a:rPr lang="hr-HR" dirty="0" smtClean="0"/>
              <a:t>Darivanju pristupilo </a:t>
            </a:r>
            <a:r>
              <a:rPr lang="hr-HR" b="1" dirty="0" smtClean="0"/>
              <a:t>5475</a:t>
            </a:r>
            <a:r>
              <a:rPr lang="hr-HR" dirty="0" smtClean="0"/>
              <a:t> darivatelja</a:t>
            </a:r>
          </a:p>
          <a:p>
            <a:endParaRPr lang="hr-HR" dirty="0"/>
          </a:p>
          <a:p>
            <a:r>
              <a:rPr lang="hr-HR" b="1" dirty="0" smtClean="0"/>
              <a:t>643</a:t>
            </a:r>
            <a:r>
              <a:rPr lang="hr-HR" dirty="0" smtClean="0"/>
              <a:t> nova darivatelja</a:t>
            </a:r>
          </a:p>
        </p:txBody>
      </p:sp>
      <p:pic>
        <p:nvPicPr>
          <p:cNvPr id="6" name="Content Placeholder 5" descr="ddk_ploca_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857620" y="1643050"/>
            <a:ext cx="5043217" cy="3571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Preko 100 darovanih doza krvi u 2017. godini imali su:</a:t>
            </a:r>
            <a:endParaRPr lang="hr-HR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smtClean="0"/>
              <a:t>Bibinje – 171</a:t>
            </a:r>
          </a:p>
          <a:p>
            <a:r>
              <a:rPr lang="hr-HR" dirty="0" smtClean="0"/>
              <a:t>Sukošan – 168</a:t>
            </a:r>
          </a:p>
          <a:p>
            <a:r>
              <a:rPr lang="hr-HR" dirty="0" smtClean="0"/>
              <a:t>Kali – 162</a:t>
            </a:r>
          </a:p>
          <a:p>
            <a:r>
              <a:rPr lang="hr-HR" dirty="0" smtClean="0"/>
              <a:t>Starigrad – 103</a:t>
            </a:r>
          </a:p>
          <a:p>
            <a:r>
              <a:rPr lang="hr-HR" dirty="0" smtClean="0"/>
              <a:t>HV – 188</a:t>
            </a:r>
          </a:p>
          <a:p>
            <a:r>
              <a:rPr lang="hr-HR" dirty="0" smtClean="0"/>
              <a:t>Kalelarga – 315</a:t>
            </a:r>
          </a:p>
          <a:p>
            <a:r>
              <a:rPr lang="hr-HR" dirty="0" smtClean="0"/>
              <a:t>Vir - 167</a:t>
            </a:r>
            <a:endParaRPr lang="hr-HR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r-HR" dirty="0" smtClean="0"/>
              <a:t>Policijska uprava – 123</a:t>
            </a:r>
          </a:p>
          <a:p>
            <a:r>
              <a:rPr lang="hr-HR" dirty="0" smtClean="0"/>
              <a:t>Privlaka – 112</a:t>
            </a:r>
          </a:p>
          <a:p>
            <a:r>
              <a:rPr lang="hr-HR" dirty="0" smtClean="0"/>
              <a:t>Opća bolnica Zadar – 100</a:t>
            </a:r>
          </a:p>
          <a:p>
            <a:r>
              <a:rPr lang="hr-HR" dirty="0" smtClean="0"/>
              <a:t>Općina Posedarje – 108</a:t>
            </a:r>
          </a:p>
          <a:p>
            <a:r>
              <a:rPr lang="hr-HR" dirty="0" smtClean="0"/>
              <a:t>Grad Nin – 106</a:t>
            </a:r>
          </a:p>
          <a:p>
            <a:r>
              <a:rPr lang="hr-HR" dirty="0" smtClean="0"/>
              <a:t>Općina Vrsi - 116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3437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/>
              <a:t>Svečani prijem kod Župana za jubilarne darivatelje</a:t>
            </a:r>
            <a:endParaRPr lang="hr-HR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14" y="1844824"/>
            <a:ext cx="7716514" cy="4176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U 2017. godini jubilarna priznanja su dobili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Za 35 puta darovanu krv </a:t>
            </a:r>
            <a:r>
              <a:rPr lang="hr-HR" b="1" dirty="0"/>
              <a:t>5</a:t>
            </a:r>
            <a:r>
              <a:rPr lang="hr-HR" dirty="0" smtClean="0"/>
              <a:t> darivateljica</a:t>
            </a:r>
          </a:p>
          <a:p>
            <a:r>
              <a:rPr lang="hr-HR" dirty="0" smtClean="0"/>
              <a:t>Za 50 puta darovanu krv </a:t>
            </a:r>
            <a:r>
              <a:rPr lang="hr-HR" b="1" dirty="0" smtClean="0"/>
              <a:t>14</a:t>
            </a:r>
            <a:r>
              <a:rPr lang="hr-HR" dirty="0" smtClean="0"/>
              <a:t> darivatelja</a:t>
            </a:r>
          </a:p>
          <a:p>
            <a:r>
              <a:rPr lang="hr-HR" dirty="0" smtClean="0"/>
              <a:t>Za 55 puta darovanu krv</a:t>
            </a:r>
            <a:r>
              <a:rPr lang="hr-HR" b="1" dirty="0" smtClean="0"/>
              <a:t> 2 </a:t>
            </a:r>
            <a:r>
              <a:rPr lang="hr-HR" dirty="0" smtClean="0"/>
              <a:t>darivatelja</a:t>
            </a:r>
          </a:p>
          <a:p>
            <a:r>
              <a:rPr lang="hr-HR" dirty="0" smtClean="0"/>
              <a:t>Za 75 puta darovanu krv </a:t>
            </a:r>
            <a:r>
              <a:rPr lang="hr-HR" b="1" dirty="0" smtClean="0"/>
              <a:t>3</a:t>
            </a:r>
            <a:r>
              <a:rPr lang="hr-HR" dirty="0" smtClean="0"/>
              <a:t> darivatelja</a:t>
            </a:r>
          </a:p>
          <a:p>
            <a:r>
              <a:rPr lang="hr-HR" dirty="0" smtClean="0"/>
              <a:t>Za 100 puta darovanu krv </a:t>
            </a:r>
            <a:r>
              <a:rPr lang="hr-HR" b="1" dirty="0" smtClean="0"/>
              <a:t>4 </a:t>
            </a:r>
            <a:r>
              <a:rPr lang="hr-HR" dirty="0" smtClean="0"/>
              <a:t>darivatelja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/>
              <a:t>Prva pomoć</a:t>
            </a:r>
            <a:endParaRPr lang="hr-HR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714488"/>
            <a:ext cx="3614734" cy="4411675"/>
          </a:xfrm>
        </p:spPr>
        <p:txBody>
          <a:bodyPr>
            <a:normAutofit lnSpcReduction="10000"/>
          </a:bodyPr>
          <a:lstStyle/>
          <a:p>
            <a:r>
              <a:rPr lang="hr-HR" dirty="0" smtClean="0"/>
              <a:t>Osposobljavanje stanovništva za pružanje prve pomći</a:t>
            </a:r>
          </a:p>
          <a:p>
            <a:r>
              <a:rPr lang="hr-HR" dirty="0" smtClean="0"/>
              <a:t>Devetosatni tečajevi obuke za pružanje prve pomoći u sklopu polaganja vozačkog ispita</a:t>
            </a:r>
          </a:p>
          <a:p>
            <a:r>
              <a:rPr lang="hr-HR" b="1" dirty="0" smtClean="0"/>
              <a:t>91</a:t>
            </a:r>
            <a:r>
              <a:rPr lang="hr-HR" dirty="0" smtClean="0"/>
              <a:t> tečajna grupa – </a:t>
            </a:r>
            <a:r>
              <a:rPr lang="hr-HR" b="1" dirty="0" smtClean="0"/>
              <a:t>1093</a:t>
            </a:r>
            <a:r>
              <a:rPr lang="hr-HR" dirty="0" smtClean="0"/>
              <a:t> osoba</a:t>
            </a:r>
            <a:endParaRPr lang="hr-HR" dirty="0"/>
          </a:p>
        </p:txBody>
      </p:sp>
      <p:pic>
        <p:nvPicPr>
          <p:cNvPr id="6" name="Content Placeholder 5" descr="14522561_1511151915566557_210646374_o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000464" y="1928802"/>
            <a:ext cx="5143536" cy="3857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Tečaj prve pomoći za djelatnike na radu u trajanju od 20 sati</a:t>
            </a:r>
          </a:p>
          <a:p>
            <a:r>
              <a:rPr lang="hr-HR" b="1" dirty="0" smtClean="0"/>
              <a:t>8</a:t>
            </a:r>
            <a:r>
              <a:rPr lang="hr-HR" dirty="0" smtClean="0"/>
              <a:t> tečajnih grupa – </a:t>
            </a:r>
            <a:r>
              <a:rPr lang="hr-HR" b="1" dirty="0" smtClean="0"/>
              <a:t>80</a:t>
            </a:r>
            <a:r>
              <a:rPr lang="hr-HR" dirty="0" smtClean="0"/>
              <a:t> osoba</a:t>
            </a:r>
          </a:p>
          <a:p>
            <a:r>
              <a:rPr lang="hr-HR" dirty="0" smtClean="0"/>
              <a:t>Edukacija članova ekipa osnovnih i srednjih škola u okviru priprema za natjecanje mladih</a:t>
            </a:r>
          </a:p>
          <a:p>
            <a:r>
              <a:rPr lang="hr-HR" b="1" dirty="0" smtClean="0"/>
              <a:t>12</a:t>
            </a:r>
            <a:r>
              <a:rPr lang="hr-HR" dirty="0" smtClean="0"/>
              <a:t> ekipa – </a:t>
            </a:r>
            <a:r>
              <a:rPr lang="hr-HR" b="1" dirty="0" smtClean="0"/>
              <a:t>120</a:t>
            </a:r>
            <a:r>
              <a:rPr lang="hr-HR" dirty="0" smtClean="0"/>
              <a:t> učenika</a:t>
            </a:r>
            <a:endParaRPr lang="hr-H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36723" y="1649719"/>
            <a:ext cx="4762532" cy="35718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 smtClean="0"/>
              <a:t>Tečaj za spasioce na moru završilo  7  polaznika a 6 ih je obnovilo licencu</a:t>
            </a:r>
            <a:endParaRPr lang="hr-HR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649" y="1482862"/>
            <a:ext cx="4548702" cy="5350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 smtClean="0"/>
              <a:t>Obilježen Svjetski dan prve pomoći</a:t>
            </a:r>
            <a:endParaRPr lang="hr-HR" sz="36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smtClean="0"/>
              <a:t>Sudjelovala 2 liječnika, djelatnici GDCK Zadar te volonteri Kluba mladih</a:t>
            </a:r>
          </a:p>
          <a:p>
            <a:r>
              <a:rPr lang="hr-HR" dirty="0" smtClean="0"/>
              <a:t>Organizirano besplatno  testiranje tlaka i šećera te pokazna vježba iz prve pomoći</a:t>
            </a:r>
          </a:p>
          <a:p>
            <a:r>
              <a:rPr lang="hr-HR" dirty="0" smtClean="0"/>
              <a:t>Testiranju pristupilo </a:t>
            </a:r>
            <a:r>
              <a:rPr lang="hr-HR" b="1" dirty="0" smtClean="0"/>
              <a:t>150</a:t>
            </a:r>
            <a:r>
              <a:rPr lang="hr-HR" dirty="0" smtClean="0"/>
              <a:t> građana</a:t>
            </a:r>
            <a:endParaRPr lang="hr-HR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916832"/>
            <a:ext cx="4682344" cy="30963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2722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Podmladak i mladež</a:t>
            </a:r>
            <a:endParaRPr lang="hr-HR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971924" cy="4614882"/>
          </a:xfrm>
        </p:spPr>
        <p:txBody>
          <a:bodyPr/>
          <a:lstStyle/>
          <a:p>
            <a:r>
              <a:rPr lang="hr-HR" dirty="0" smtClean="0"/>
              <a:t>Provedeno natjecanje iz prve pomoći</a:t>
            </a:r>
          </a:p>
          <a:p>
            <a:r>
              <a:rPr lang="hr-HR" dirty="0" smtClean="0"/>
              <a:t>Sudjelovalo 4 ekipe srednjih, te 8 ekipa osnovnih škola</a:t>
            </a:r>
            <a:endParaRPr lang="hr-HR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132856"/>
            <a:ext cx="5078798" cy="38090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NAČELA CRVENOG KRIŽA I CRVENOG POLUMJESECA</a:t>
            </a:r>
            <a:endParaRPr lang="hr-HR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hr-HR" dirty="0" smtClean="0"/>
          </a:p>
          <a:p>
            <a:r>
              <a:rPr lang="hr-HR" b="1" dirty="0" smtClean="0"/>
              <a:t>Humanost</a:t>
            </a:r>
          </a:p>
          <a:p>
            <a:r>
              <a:rPr lang="hr-HR" b="1" dirty="0" smtClean="0"/>
              <a:t>Nepristranost</a:t>
            </a:r>
          </a:p>
          <a:p>
            <a:r>
              <a:rPr lang="hr-HR" b="1" dirty="0" smtClean="0"/>
              <a:t>Neutralnost</a:t>
            </a:r>
          </a:p>
          <a:p>
            <a:r>
              <a:rPr lang="hr-HR" b="1" dirty="0" smtClean="0"/>
              <a:t>Nezavisnost</a:t>
            </a:r>
          </a:p>
          <a:p>
            <a:r>
              <a:rPr lang="hr-HR" b="1" dirty="0" smtClean="0"/>
              <a:t>Dobrovoljnost</a:t>
            </a:r>
          </a:p>
          <a:p>
            <a:r>
              <a:rPr lang="hr-HR" b="1" dirty="0" smtClean="0"/>
              <a:t>Jedinstvo</a:t>
            </a:r>
          </a:p>
          <a:p>
            <a:r>
              <a:rPr lang="hr-HR" b="1" dirty="0" smtClean="0"/>
              <a:t>Univerzalnost</a:t>
            </a:r>
          </a:p>
          <a:p>
            <a:endParaRPr lang="hr-HR" dirty="0"/>
          </a:p>
        </p:txBody>
      </p:sp>
      <p:pic>
        <p:nvPicPr>
          <p:cNvPr id="7" name="Content Placeholder 6" descr="Henry_Dunant-young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51084" y="1600200"/>
            <a:ext cx="3232831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Klub mladih GDCK Zadar imao je niz aktivnosti kroz godinu</a:t>
            </a:r>
            <a:endParaRPr lang="hr-H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89" y="2080429"/>
            <a:ext cx="4177940" cy="3565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r-HR" dirty="0" smtClean="0"/>
              <a:t>Ukupan broj volonterskih sati: 452 sata</a:t>
            </a:r>
          </a:p>
          <a:p>
            <a:r>
              <a:rPr lang="hr-HR" dirty="0" smtClean="0"/>
              <a:t>29 članova</a:t>
            </a:r>
          </a:p>
          <a:p>
            <a:r>
              <a:rPr lang="hr-HR" dirty="0" smtClean="0"/>
              <a:t>U 2017. godini izdane 24 volonterske knjižice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1026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Aktivnosti Kluba mladih</a:t>
            </a:r>
            <a:endParaRPr lang="hr-H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dirty="0" smtClean="0"/>
              <a:t>Pripreme za natjecanja iz prve pomoći od strane volontera</a:t>
            </a:r>
          </a:p>
          <a:p>
            <a:r>
              <a:rPr lang="hr-HR" dirty="0" smtClean="0"/>
              <a:t>Crveni križ u Plavom okviru (Bibinje, Vir)</a:t>
            </a:r>
          </a:p>
          <a:p>
            <a:r>
              <a:rPr lang="hr-HR" dirty="0" smtClean="0"/>
              <a:t>Sudjelovanje u pokaznim vježbama</a:t>
            </a:r>
          </a:p>
          <a:p>
            <a:r>
              <a:rPr lang="hr-HR" dirty="0" smtClean="0"/>
              <a:t>Međužupanijsko natjecanje iz prve pomoći</a:t>
            </a:r>
          </a:p>
          <a:p>
            <a:r>
              <a:rPr lang="hr-HR" dirty="0" smtClean="0"/>
              <a:t>Pomoć pri FEAD projektu</a:t>
            </a:r>
          </a:p>
          <a:p>
            <a:r>
              <a:rPr lang="hr-HR" dirty="0" smtClean="0"/>
              <a:t>Održavanje tečaja iz realističnog prikaza ozljeda (RPO)</a:t>
            </a:r>
          </a:p>
          <a:p>
            <a:r>
              <a:rPr lang="hr-HR" dirty="0" smtClean="0"/>
              <a:t>Organiziranje DDK</a:t>
            </a:r>
          </a:p>
          <a:p>
            <a:r>
              <a:rPr lang="hr-HR" dirty="0" smtClean="0"/>
              <a:t>Obilježavanje Tjedna prve pomoći</a:t>
            </a:r>
          </a:p>
          <a:p>
            <a:r>
              <a:rPr lang="hr-HR" dirty="0" smtClean="0"/>
              <a:t>Obilježavanje Tjedna borbe protiv TBC-a</a:t>
            </a:r>
          </a:p>
          <a:p>
            <a:r>
              <a:rPr lang="hr-HR" dirty="0" smtClean="0"/>
              <a:t>Nacionalno natjecanje iz prve pomoći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9438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363272" cy="5832648"/>
          </a:xfrm>
        </p:spPr>
        <p:txBody>
          <a:bodyPr>
            <a:normAutofit fontScale="92500" lnSpcReduction="20000"/>
          </a:bodyPr>
          <a:lstStyle/>
          <a:p>
            <a:r>
              <a:rPr lang="hr-HR" dirty="0" smtClean="0"/>
              <a:t>Obilježavanje Tjedna solidarnosti</a:t>
            </a:r>
          </a:p>
          <a:p>
            <a:r>
              <a:rPr lang="hr-HR" dirty="0" smtClean="0"/>
              <a:t>Prihvat donacija C&amp;A</a:t>
            </a:r>
          </a:p>
          <a:p>
            <a:r>
              <a:rPr lang="hr-HR" dirty="0" smtClean="0"/>
              <a:t>Održavanje radionica iz Prve pomoći u osnovnoj školi i vrtiću</a:t>
            </a:r>
          </a:p>
          <a:p>
            <a:r>
              <a:rPr lang="hr-HR" dirty="0" smtClean="0"/>
              <a:t>Obilježavanje Mjeseca borbe protiv ovisnosti</a:t>
            </a:r>
          </a:p>
          <a:p>
            <a:r>
              <a:rPr lang="hr-HR" dirty="0" smtClean="0"/>
              <a:t>Sudjelovanje na projektu „Volonterska šuma”</a:t>
            </a:r>
          </a:p>
          <a:p>
            <a:r>
              <a:rPr lang="hr-HR" dirty="0" smtClean="0"/>
              <a:t>RPO edukacija u Zagrebu</a:t>
            </a:r>
          </a:p>
          <a:p>
            <a:r>
              <a:rPr lang="hr-HR" dirty="0" smtClean="0"/>
              <a:t>Pomoć članova pri distribuciji donacija</a:t>
            </a:r>
          </a:p>
          <a:p>
            <a:r>
              <a:rPr lang="hr-HR" dirty="0" smtClean="0"/>
              <a:t>Članovi Kluba mladih sudjelovali su na natjecanju iz prve pomoći za odrasle u Umagu gdje su osvojili 5. mjesto.</a:t>
            </a:r>
          </a:p>
          <a:p>
            <a:r>
              <a:rPr lang="hr-HR" dirty="0" smtClean="0"/>
              <a:t>Pojedini članovi su ujedno i članovi Interventnog tima gdje aktivno volontiraju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1488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„Crveni križ u plavom okviru” na Viru</a:t>
            </a:r>
            <a:endParaRPr lang="hr-H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844824"/>
            <a:ext cx="6034617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4197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Radionica prve pomoći u OŠ Šime Budinića</a:t>
            </a:r>
            <a:endParaRPr lang="hr-H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2071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Sudjelovanje na projektu „Volonterska šuma”</a:t>
            </a:r>
            <a:endParaRPr lang="hr-H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6461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Edukacija realističnog prikaza ozljeda u Zagrebu</a:t>
            </a:r>
            <a:endParaRPr lang="hr-H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48922" y="1600200"/>
            <a:ext cx="8046156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8202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900" b="1" dirty="0" smtClean="0"/>
              <a:t>NEEDLE EXCHANGE PROGRAM</a:t>
            </a:r>
            <a:endParaRPr lang="hr-H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U </a:t>
            </a:r>
            <a:r>
              <a:rPr lang="hr-HR" dirty="0" smtClean="0"/>
              <a:t>2017. </a:t>
            </a:r>
            <a:r>
              <a:rPr lang="hr-HR" dirty="0" smtClean="0"/>
              <a:t>godini evidentirano </a:t>
            </a:r>
            <a:r>
              <a:rPr lang="hr-HR" b="1" dirty="0" smtClean="0"/>
              <a:t>1655</a:t>
            </a:r>
            <a:r>
              <a:rPr lang="hr-HR" dirty="0" smtClean="0"/>
              <a:t> </a:t>
            </a:r>
            <a:r>
              <a:rPr lang="hr-HR" dirty="0" smtClean="0"/>
              <a:t>posjeta korisnika</a:t>
            </a:r>
          </a:p>
          <a:p>
            <a:r>
              <a:rPr lang="hr-HR" dirty="0" smtClean="0"/>
              <a:t>Korisnicima podijeljeno:</a:t>
            </a:r>
          </a:p>
          <a:p>
            <a:pPr>
              <a:buNone/>
            </a:pPr>
            <a:r>
              <a:rPr lang="hr-HR" dirty="0" smtClean="0"/>
              <a:t> - </a:t>
            </a:r>
            <a:r>
              <a:rPr lang="hr-HR" b="1" dirty="0" smtClean="0"/>
              <a:t>6 359 </a:t>
            </a:r>
            <a:r>
              <a:rPr lang="hr-HR" dirty="0" smtClean="0"/>
              <a:t>šprica</a:t>
            </a:r>
          </a:p>
          <a:p>
            <a:pPr>
              <a:buNone/>
            </a:pPr>
            <a:r>
              <a:rPr lang="hr-HR" dirty="0" smtClean="0"/>
              <a:t> - </a:t>
            </a:r>
            <a:r>
              <a:rPr lang="hr-HR" b="1" dirty="0" smtClean="0"/>
              <a:t>14 223 </a:t>
            </a:r>
            <a:r>
              <a:rPr lang="hr-HR" dirty="0" smtClean="0"/>
              <a:t>igle</a:t>
            </a:r>
            <a:endParaRPr lang="hr-HR" dirty="0" smtClean="0"/>
          </a:p>
          <a:p>
            <a:pPr>
              <a:buNone/>
            </a:pPr>
            <a:r>
              <a:rPr lang="hr-HR" dirty="0" smtClean="0"/>
              <a:t> - </a:t>
            </a:r>
            <a:r>
              <a:rPr lang="hr-HR" b="1" dirty="0" smtClean="0"/>
              <a:t>23 775</a:t>
            </a:r>
            <a:r>
              <a:rPr lang="hr-HR" dirty="0" smtClean="0"/>
              <a:t> </a:t>
            </a:r>
            <a:r>
              <a:rPr lang="hr-HR" dirty="0" smtClean="0"/>
              <a:t>alkoholnih maramica</a:t>
            </a:r>
          </a:p>
          <a:p>
            <a:pPr>
              <a:buNone/>
            </a:pPr>
            <a:r>
              <a:rPr lang="hr-HR" dirty="0" smtClean="0"/>
              <a:t> - </a:t>
            </a:r>
            <a:r>
              <a:rPr lang="hr-HR" b="1" dirty="0" smtClean="0"/>
              <a:t>588</a:t>
            </a:r>
            <a:r>
              <a:rPr lang="hr-HR" dirty="0" smtClean="0"/>
              <a:t> </a:t>
            </a:r>
            <a:r>
              <a:rPr lang="hr-HR" dirty="0" smtClean="0"/>
              <a:t>paketića kondoma</a:t>
            </a:r>
          </a:p>
          <a:p>
            <a:pPr>
              <a:buNone/>
            </a:pPr>
            <a:r>
              <a:rPr lang="hr-HR" dirty="0" smtClean="0"/>
              <a:t> - </a:t>
            </a:r>
            <a:r>
              <a:rPr lang="hr-HR" b="1" dirty="0" smtClean="0"/>
              <a:t>2 720</a:t>
            </a:r>
            <a:r>
              <a:rPr lang="hr-HR" dirty="0" smtClean="0"/>
              <a:t> </a:t>
            </a:r>
            <a:r>
              <a:rPr lang="hr-HR" dirty="0" smtClean="0"/>
              <a:t>ampula vode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600" dirty="0" smtClean="0"/>
              <a:t>U istom periodu vraćeno </a:t>
            </a:r>
            <a:r>
              <a:rPr lang="hr-HR" sz="3600" b="1" dirty="0" smtClean="0"/>
              <a:t>2 143</a:t>
            </a:r>
            <a:r>
              <a:rPr lang="hr-HR" sz="3600" dirty="0" smtClean="0"/>
              <a:t> </a:t>
            </a:r>
            <a:r>
              <a:rPr lang="hr-HR" sz="3600" dirty="0" smtClean="0"/>
              <a:t>šprica i </a:t>
            </a:r>
            <a:r>
              <a:rPr lang="hr-HR" sz="3600" b="1" dirty="0" smtClean="0"/>
              <a:t>2789</a:t>
            </a:r>
            <a:r>
              <a:rPr lang="hr-HR" sz="3600" dirty="0" smtClean="0"/>
              <a:t> </a:t>
            </a:r>
            <a:r>
              <a:rPr lang="hr-HR" sz="3600" dirty="0" smtClean="0"/>
              <a:t>igala</a:t>
            </a:r>
            <a:r>
              <a:rPr lang="hr-HR" dirty="0" smtClean="0"/>
              <a:t/>
            </a:r>
            <a:br>
              <a:rPr lang="hr-HR" dirty="0" smtClean="0"/>
            </a:br>
            <a:endParaRPr lang="hr-HR" dirty="0"/>
          </a:p>
        </p:txBody>
      </p:sp>
      <p:pic>
        <p:nvPicPr>
          <p:cNvPr id="11" name="Content Placeholder 10" descr="GOPR31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077099"/>
            <a:ext cx="7286676" cy="54650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Obilježen mjesec borbe protiv ovisnosti</a:t>
            </a:r>
            <a:endParaRPr lang="hr-H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46" y="1628800"/>
            <a:ext cx="6336704" cy="4752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273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r-HR" b="1" dirty="0" smtClean="0"/>
              <a:t>IZVJEŠTAJ O RADU GDCK ZADAR ZA 2017. GODINU</a:t>
            </a:r>
            <a:endParaRPr lang="hr-HR" b="1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/>
              <a:t>Obiteljsko savjetovalište</a:t>
            </a:r>
            <a:endParaRPr lang="hr-H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357298"/>
            <a:ext cx="8572560" cy="5143536"/>
          </a:xfrm>
        </p:spPr>
        <p:txBody>
          <a:bodyPr>
            <a:normAutofit/>
          </a:bodyPr>
          <a:lstStyle/>
          <a:p>
            <a:r>
              <a:rPr lang="hr-HR" b="1" dirty="0" smtClean="0"/>
              <a:t>381</a:t>
            </a:r>
            <a:r>
              <a:rPr lang="hr-HR" dirty="0" smtClean="0"/>
              <a:t> sat </a:t>
            </a:r>
            <a:r>
              <a:rPr lang="hr-HR" dirty="0" smtClean="0"/>
              <a:t>rada obiteljskog savjetovališta besplatnog za korisnike u </a:t>
            </a:r>
            <a:r>
              <a:rPr lang="hr-HR" dirty="0" smtClean="0"/>
              <a:t>2017. </a:t>
            </a:r>
            <a:r>
              <a:rPr lang="hr-HR" dirty="0" smtClean="0"/>
              <a:t>godini.</a:t>
            </a:r>
          </a:p>
          <a:p>
            <a:r>
              <a:rPr lang="hr-HR" dirty="0" smtClean="0"/>
              <a:t>Savjetovanje </a:t>
            </a:r>
            <a:r>
              <a:rPr lang="hr-HR" dirty="0" smtClean="0"/>
              <a:t>za djecu i mlade – </a:t>
            </a:r>
            <a:r>
              <a:rPr lang="hr-HR" b="1" dirty="0" smtClean="0"/>
              <a:t>72</a:t>
            </a:r>
            <a:r>
              <a:rPr lang="hr-HR" dirty="0" smtClean="0"/>
              <a:t> </a:t>
            </a:r>
            <a:r>
              <a:rPr lang="hr-HR" dirty="0" smtClean="0"/>
              <a:t>sata</a:t>
            </a:r>
          </a:p>
          <a:p>
            <a:r>
              <a:rPr lang="hr-HR" dirty="0" smtClean="0"/>
              <a:t>Savjetovanje za roditelje i djecu – </a:t>
            </a:r>
            <a:r>
              <a:rPr lang="hr-HR" b="1" dirty="0" smtClean="0"/>
              <a:t>54</a:t>
            </a:r>
            <a:r>
              <a:rPr lang="hr-HR" dirty="0" smtClean="0"/>
              <a:t> sata</a:t>
            </a:r>
            <a:endParaRPr lang="hr-HR" dirty="0" smtClean="0"/>
          </a:p>
          <a:p>
            <a:r>
              <a:rPr lang="hr-HR" dirty="0" smtClean="0"/>
              <a:t>Različita individiualna i grupna savjetovanja – </a:t>
            </a:r>
            <a:r>
              <a:rPr lang="hr-HR" b="1" dirty="0" smtClean="0"/>
              <a:t>219 </a:t>
            </a:r>
            <a:r>
              <a:rPr lang="hr-HR" dirty="0" smtClean="0"/>
              <a:t>sati</a:t>
            </a:r>
            <a:endParaRPr lang="hr-HR" dirty="0" smtClean="0"/>
          </a:p>
          <a:p>
            <a:pPr marL="0" indent="0">
              <a:buNone/>
            </a:pPr>
            <a:endParaRPr lang="hr-HR" dirty="0" smtClean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/>
              <a:t>Služba traženja</a:t>
            </a:r>
            <a:endParaRPr lang="hr-H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Pokrenuta </a:t>
            </a:r>
            <a:r>
              <a:rPr lang="hr-HR" b="1" dirty="0"/>
              <a:t>4</a:t>
            </a:r>
            <a:r>
              <a:rPr lang="hr-HR" dirty="0" smtClean="0"/>
              <a:t> nova traženja nestalih osoba</a:t>
            </a:r>
          </a:p>
          <a:p>
            <a:r>
              <a:rPr lang="hr-HR" dirty="0" smtClean="0"/>
              <a:t>Okončano </a:t>
            </a:r>
            <a:r>
              <a:rPr lang="hr-HR" b="1" dirty="0" smtClean="0"/>
              <a:t>2 </a:t>
            </a:r>
            <a:r>
              <a:rPr lang="hr-HR" dirty="0" smtClean="0"/>
              <a:t>postupka traženja</a:t>
            </a:r>
          </a:p>
          <a:p>
            <a:r>
              <a:rPr lang="hr-HR" b="1" dirty="0" smtClean="0"/>
              <a:t>42</a:t>
            </a:r>
            <a:r>
              <a:rPr lang="hr-HR" dirty="0" smtClean="0"/>
              <a:t> osobe </a:t>
            </a:r>
            <a:r>
              <a:rPr lang="hr-HR" dirty="0" smtClean="0"/>
              <a:t>putem telefona ili osobno kontaktiralo ovu službu</a:t>
            </a:r>
          </a:p>
          <a:p>
            <a:r>
              <a:rPr lang="hr-HR" b="1" dirty="0" smtClean="0"/>
              <a:t>1 </a:t>
            </a:r>
            <a:r>
              <a:rPr lang="hr-HR" dirty="0" smtClean="0"/>
              <a:t>poziv za identifikaciju posmrtnih ostataka</a:t>
            </a:r>
          </a:p>
          <a:p>
            <a:r>
              <a:rPr lang="hr-HR" dirty="0" smtClean="0"/>
              <a:t>Izdan </a:t>
            </a:r>
            <a:r>
              <a:rPr lang="hr-HR" b="1" dirty="0" smtClean="0"/>
              <a:t>1 </a:t>
            </a:r>
            <a:r>
              <a:rPr lang="hr-HR" dirty="0" smtClean="0"/>
              <a:t>smrtni list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Edukacije Interventnog tima u 2017. godini</a:t>
            </a:r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smtClean="0"/>
              <a:t>Trening psihosocijalne potpore za članove Interventnog tima.</a:t>
            </a:r>
          </a:p>
          <a:p>
            <a:r>
              <a:rPr lang="hr-HR" dirty="0" smtClean="0"/>
              <a:t>Trening Službe traženja za članove Interventnog tima.</a:t>
            </a:r>
          </a:p>
          <a:p>
            <a:r>
              <a:rPr lang="hr-HR" dirty="0" smtClean="0"/>
              <a:t>Trening podizanja šatora i upotreba radio veza.</a:t>
            </a:r>
            <a:endParaRPr lang="hr-H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057" y="2060848"/>
            <a:ext cx="4691410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19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 smtClean="0"/>
              <a:t>Troje spasioca sudjelovalo je na treningu spašavanja u otežanim uvjetima u Delnicama</a:t>
            </a:r>
            <a:endParaRPr lang="hr-HR" sz="32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3375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/>
              <a:t>Interventni tim</a:t>
            </a:r>
            <a:endParaRPr lang="hr-HR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191000" cy="4963690"/>
          </a:xfrm>
        </p:spPr>
        <p:txBody>
          <a:bodyPr>
            <a:normAutofit/>
          </a:bodyPr>
          <a:lstStyle/>
          <a:p>
            <a:r>
              <a:rPr lang="hr-HR" dirty="0" smtClean="0"/>
              <a:t>Vježbe Interventnog tima u 2017. godini: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- Požar u OŠ Neviđane.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-Požar i evakuacija u OŠ Biograd.</a:t>
            </a:r>
          </a:p>
          <a:p>
            <a:pPr marL="0" indent="0">
              <a:buNone/>
            </a:pPr>
            <a:r>
              <a:rPr lang="hr-HR" dirty="0" smtClean="0"/>
              <a:t>  -Požar u OŠ Pag (evakuacija i podizanje šatora).</a:t>
            </a:r>
          </a:p>
          <a:p>
            <a:pPr marL="0" indent="0">
              <a:buNone/>
            </a:pPr>
            <a:r>
              <a:rPr lang="hr-HR" dirty="0" smtClean="0"/>
              <a:t>  -Pokazna vježba Jarun 2017.            </a:t>
            </a:r>
            <a:endParaRPr lang="hr-H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988840"/>
            <a:ext cx="4614432" cy="3460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 smtClean="0"/>
              <a:t>Požar Benkovac 2017.</a:t>
            </a:r>
            <a:endParaRPr lang="hr-HR" sz="32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282700"/>
            <a:ext cx="5111750" cy="3833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hr-HR" sz="2400" dirty="0" smtClean="0"/>
          </a:p>
          <a:p>
            <a:r>
              <a:rPr lang="hr-HR" sz="2400" dirty="0" smtClean="0"/>
              <a:t>U 3 dana gasiteljima je dostavljeno i podijeljeno 1500 kuhanih obroka i 750 litara vode.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53897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 smtClean="0"/>
              <a:t>Poplava Zadar 2017.</a:t>
            </a:r>
            <a:endParaRPr lang="hr-HR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008" y="273050"/>
            <a:ext cx="4389834" cy="58531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hr-HR" sz="2400" dirty="0" smtClean="0"/>
              <a:t>Podijeljeno 370 isušivaća ustanovama i obiteljima kojima je bilo najpotrebnije.</a:t>
            </a:r>
          </a:p>
          <a:p>
            <a:pPr marL="342900" indent="-342900">
              <a:buFontTx/>
              <a:buChar char="-"/>
            </a:pPr>
            <a:r>
              <a:rPr lang="hr-HR" sz="2400" dirty="0" smtClean="0"/>
              <a:t>U 2 dana podijeljeno 800 kuhanih obroka.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238176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smtClean="0"/>
              <a:t>U navedenim kriznim situacijama sudjelovalo je </a:t>
            </a:r>
            <a:r>
              <a:rPr lang="hr-HR" b="1" dirty="0" smtClean="0"/>
              <a:t>26</a:t>
            </a:r>
            <a:r>
              <a:rPr lang="hr-HR" dirty="0" smtClean="0"/>
              <a:t> volontera.</a:t>
            </a:r>
          </a:p>
          <a:p>
            <a:r>
              <a:rPr lang="hr-HR" b="1" dirty="0" smtClean="0"/>
              <a:t>80</a:t>
            </a:r>
            <a:r>
              <a:rPr lang="hr-HR" dirty="0" smtClean="0"/>
              <a:t> volontera pomoglo je u ostvarivanju svih programa Gradskog društva kroz sveukupno </a:t>
            </a:r>
            <a:r>
              <a:rPr lang="hr-HR" b="1" dirty="0" smtClean="0"/>
              <a:t>1642</a:t>
            </a:r>
            <a:r>
              <a:rPr lang="hr-HR" dirty="0" smtClean="0"/>
              <a:t> sata rada.</a:t>
            </a:r>
            <a:endParaRPr lang="hr-HR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844824"/>
            <a:ext cx="4605606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7661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2654296"/>
          </a:xfrm>
        </p:spPr>
        <p:txBody>
          <a:bodyPr/>
          <a:lstStyle/>
          <a:p>
            <a:r>
              <a:rPr lang="hr-HR" b="1" dirty="0" smtClean="0"/>
              <a:t>ZAHVALJUJEM NA PAŽNJI!</a:t>
            </a:r>
            <a:endParaRPr lang="hr-HR" b="1" dirty="0"/>
          </a:p>
        </p:txBody>
      </p:sp>
      <p:pic>
        <p:nvPicPr>
          <p:cNvPr id="4" name="Content Placeholder 3" descr="Hrvatski_crveni_kriz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51045" y="2716050"/>
            <a:ext cx="2641910" cy="26242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PROGRAMI GDCK ZADAR U 2017. GODINI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b="1" dirty="0" smtClean="0"/>
              <a:t>Humanitarna pomoć</a:t>
            </a:r>
          </a:p>
          <a:p>
            <a:r>
              <a:rPr lang="hr-HR" b="1" dirty="0" smtClean="0"/>
              <a:t>Dobrovoljno davalaštvo krvi</a:t>
            </a:r>
          </a:p>
          <a:p>
            <a:r>
              <a:rPr lang="hr-HR" b="1" dirty="0" smtClean="0"/>
              <a:t>Prva pomoć</a:t>
            </a:r>
          </a:p>
          <a:p>
            <a:r>
              <a:rPr lang="hr-HR" b="1" dirty="0" smtClean="0"/>
              <a:t>Rad s podmladkom i mladeži</a:t>
            </a:r>
          </a:p>
          <a:p>
            <a:r>
              <a:rPr lang="hr-HR" b="1" dirty="0" smtClean="0"/>
              <a:t>NEP </a:t>
            </a:r>
            <a:r>
              <a:rPr lang="hr-HR" dirty="0" smtClean="0"/>
              <a:t>(program zamjene korištenog za novi narko – pribor za intravenozne korisnike)</a:t>
            </a:r>
            <a:endParaRPr lang="hr-HR" b="1" dirty="0" smtClean="0"/>
          </a:p>
          <a:p>
            <a:r>
              <a:rPr lang="hr-HR" b="1" dirty="0" smtClean="0"/>
              <a:t>Obiteljsko savjetovalište</a:t>
            </a:r>
          </a:p>
          <a:p>
            <a:r>
              <a:rPr lang="hr-HR" b="1" dirty="0" smtClean="0"/>
              <a:t>Služba traženja</a:t>
            </a:r>
          </a:p>
          <a:p>
            <a:r>
              <a:rPr lang="hr-HR" b="1" dirty="0" smtClean="0"/>
              <a:t>Djelovanje u kriznim situacijama (Interventni tim)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/>
              <a:t>HUMANITARNA POMOĆ</a:t>
            </a:r>
            <a:endParaRPr lang="hr-H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r-HR" dirty="0" smtClean="0"/>
              <a:t>Pomoć socijalno ugroženom stanovništvu u hrani, higijenskim potrepštinama, odjeći, obući i posteljini.</a:t>
            </a:r>
          </a:p>
          <a:p>
            <a:endParaRPr lang="hr-HR" dirty="0" smtClean="0"/>
          </a:p>
          <a:p>
            <a:r>
              <a:rPr lang="hr-HR" b="1" dirty="0" smtClean="0"/>
              <a:t>8 </a:t>
            </a:r>
            <a:r>
              <a:rPr lang="hr-HR" dirty="0" smtClean="0"/>
              <a:t>osoba koristilo invalidska kolica,</a:t>
            </a:r>
            <a:r>
              <a:rPr lang="hr-HR" b="1" dirty="0" smtClean="0"/>
              <a:t> 4 </a:t>
            </a:r>
            <a:r>
              <a:rPr lang="hr-HR" dirty="0" smtClean="0"/>
              <a:t>osobe štake za hodanje, </a:t>
            </a:r>
            <a:r>
              <a:rPr lang="hr-HR" b="1" dirty="0" smtClean="0"/>
              <a:t>1</a:t>
            </a:r>
            <a:r>
              <a:rPr lang="hr-HR" dirty="0" smtClean="0"/>
              <a:t> osoba bolnički krevet.</a:t>
            </a:r>
          </a:p>
          <a:p>
            <a:endParaRPr lang="hr-HR" dirty="0" smtClean="0"/>
          </a:p>
          <a:p>
            <a:r>
              <a:rPr lang="hr-HR" b="1" dirty="0" smtClean="0"/>
              <a:t>2400</a:t>
            </a:r>
            <a:r>
              <a:rPr lang="hr-HR" dirty="0" smtClean="0"/>
              <a:t> posjeta korisnika našem skladištu</a:t>
            </a:r>
          </a:p>
          <a:p>
            <a:endParaRPr lang="hr-HR" dirty="0" smtClean="0"/>
          </a:p>
          <a:p>
            <a:r>
              <a:rPr lang="hr-HR" dirty="0" smtClean="0"/>
              <a:t>Od materijalne pomoći podijeljeno </a:t>
            </a:r>
            <a:r>
              <a:rPr lang="hr-HR" b="1" dirty="0" smtClean="0"/>
              <a:t>350</a:t>
            </a:r>
            <a:r>
              <a:rPr lang="hr-HR" dirty="0" smtClean="0"/>
              <a:t> pari obuće, te </a:t>
            </a:r>
            <a:r>
              <a:rPr lang="hr-HR" b="1" dirty="0" smtClean="0"/>
              <a:t>16 279 kg </a:t>
            </a:r>
            <a:r>
              <a:rPr lang="hr-HR" dirty="0" smtClean="0"/>
              <a:t>artikala odjeće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hr-HR" sz="3100" dirty="0" smtClean="0"/>
              <a:t/>
            </a:r>
            <a:br>
              <a:rPr lang="hr-HR" sz="3100" dirty="0" smtClean="0"/>
            </a:br>
            <a:r>
              <a:rPr lang="hr-HR" sz="3100" dirty="0" smtClean="0"/>
              <a:t>Gradsko društvo Crvenog križa Zadar doniralo je odjeću:</a:t>
            </a:r>
            <a:r>
              <a:rPr lang="hr-HR" dirty="0" smtClean="0"/>
              <a:t/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r-HR" dirty="0" smtClean="0"/>
              <a:t>GDCK Knin– </a:t>
            </a:r>
            <a:r>
              <a:rPr lang="hr-HR" b="1" dirty="0" smtClean="0"/>
              <a:t>1000</a:t>
            </a:r>
            <a:r>
              <a:rPr lang="hr-HR" dirty="0" smtClean="0"/>
              <a:t> kg</a:t>
            </a:r>
          </a:p>
          <a:p>
            <a:endParaRPr lang="hr-HR" dirty="0" smtClean="0"/>
          </a:p>
          <a:p>
            <a:r>
              <a:rPr lang="hr-HR" dirty="0" smtClean="0"/>
              <a:t>GDCK Benkovac– </a:t>
            </a:r>
            <a:r>
              <a:rPr lang="hr-HR" b="1" dirty="0" smtClean="0"/>
              <a:t>627</a:t>
            </a:r>
            <a:r>
              <a:rPr lang="hr-HR" dirty="0" smtClean="0"/>
              <a:t> kg</a:t>
            </a:r>
          </a:p>
          <a:p>
            <a:endParaRPr lang="hr-HR" dirty="0" smtClean="0"/>
          </a:p>
          <a:p>
            <a:r>
              <a:rPr lang="hr-HR" dirty="0" smtClean="0"/>
              <a:t>GDCK Obrovac– </a:t>
            </a:r>
            <a:r>
              <a:rPr lang="hr-HR" b="1" dirty="0" smtClean="0"/>
              <a:t>614 </a:t>
            </a:r>
            <a:r>
              <a:rPr lang="hr-HR" dirty="0" smtClean="0"/>
              <a:t>kg</a:t>
            </a:r>
          </a:p>
          <a:p>
            <a:endParaRPr lang="hr-HR" dirty="0" smtClean="0"/>
          </a:p>
          <a:p>
            <a:r>
              <a:rPr lang="hr-HR" dirty="0" smtClean="0"/>
              <a:t>ODCK Gračac– </a:t>
            </a:r>
            <a:r>
              <a:rPr lang="hr-HR" b="1" dirty="0" smtClean="0"/>
              <a:t>619</a:t>
            </a:r>
            <a:r>
              <a:rPr lang="hr-HR" dirty="0" smtClean="0"/>
              <a:t> kg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07504" y="692696"/>
            <a:ext cx="4624089" cy="5433467"/>
          </a:xfrm>
        </p:spPr>
        <p:txBody>
          <a:bodyPr/>
          <a:lstStyle/>
          <a:p>
            <a:r>
              <a:rPr lang="hr-HR" dirty="0" smtClean="0"/>
              <a:t>Formirano </a:t>
            </a:r>
            <a:r>
              <a:rPr lang="hr-HR" b="1" dirty="0" smtClean="0"/>
              <a:t>113</a:t>
            </a:r>
            <a:r>
              <a:rPr lang="hr-HR" dirty="0" smtClean="0"/>
              <a:t> paketa kroz akcije prikupljanja humanitarne pomoći „Vaš dar za pravu stvar”</a:t>
            </a:r>
          </a:p>
          <a:p>
            <a:r>
              <a:rPr lang="hr-HR" dirty="0" smtClean="0"/>
              <a:t>Dvije donacije Zajednici Cenacolo u Jankolovici</a:t>
            </a:r>
          </a:p>
          <a:p>
            <a:r>
              <a:rPr lang="hr-HR" dirty="0" smtClean="0"/>
              <a:t>Travanj – </a:t>
            </a:r>
            <a:r>
              <a:rPr lang="hr-HR" b="1" dirty="0" smtClean="0"/>
              <a:t>164,24</a:t>
            </a:r>
            <a:r>
              <a:rPr lang="hr-HR" dirty="0" smtClean="0"/>
              <a:t> kg</a:t>
            </a:r>
          </a:p>
          <a:p>
            <a:r>
              <a:rPr lang="hr-HR" dirty="0" smtClean="0"/>
              <a:t>Prosinac </a:t>
            </a:r>
            <a:r>
              <a:rPr lang="hr-HR" b="1" dirty="0" smtClean="0"/>
              <a:t>168</a:t>
            </a:r>
            <a:r>
              <a:rPr lang="hr-HR" dirty="0" smtClean="0"/>
              <a:t> kg</a:t>
            </a:r>
            <a:endParaRPr lang="hr-HR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692696"/>
            <a:ext cx="3955207" cy="54334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358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FEAD projekt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hr-HR" b="1" dirty="0" smtClean="0"/>
              <a:t>856</a:t>
            </a:r>
            <a:r>
              <a:rPr lang="hr-HR" dirty="0" smtClean="0"/>
              <a:t> korisnika</a:t>
            </a:r>
          </a:p>
          <a:p>
            <a:r>
              <a:rPr lang="hr-HR" b="1" dirty="0" smtClean="0"/>
              <a:t>2878</a:t>
            </a:r>
            <a:r>
              <a:rPr lang="hr-HR" dirty="0" smtClean="0"/>
              <a:t> paketa s prehrambenim artiklima</a:t>
            </a:r>
          </a:p>
          <a:p>
            <a:r>
              <a:rPr lang="hr-HR" b="1" dirty="0" smtClean="0"/>
              <a:t>1481</a:t>
            </a:r>
            <a:r>
              <a:rPr lang="hr-HR" dirty="0" smtClean="0"/>
              <a:t> paket s higijenskim potrepštinama</a:t>
            </a:r>
          </a:p>
          <a:p>
            <a:r>
              <a:rPr lang="hr-HR" dirty="0" smtClean="0"/>
              <a:t>Sveukupna vrijednost podijeljene humanitarne pomoći s ovog projekta iznosi </a:t>
            </a:r>
            <a:r>
              <a:rPr lang="hr-HR" b="1" dirty="0" smtClean="0"/>
              <a:t>358 299,88 </a:t>
            </a:r>
            <a:r>
              <a:rPr lang="hr-HR" dirty="0" smtClean="0"/>
              <a:t>kuna</a:t>
            </a:r>
          </a:p>
          <a:p>
            <a:endParaRPr lang="hr-H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75466"/>
            <a:ext cx="4496890" cy="36537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3763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r>
              <a:rPr lang="hr-HR" dirty="0" smtClean="0"/>
              <a:t>Vrijednost podijeljene humanitarne (procijenjena vrijednost) u odjeći, obući, paketima iznosi 102 868,38 kuna.</a:t>
            </a:r>
          </a:p>
          <a:p>
            <a:r>
              <a:rPr lang="hr-HR" dirty="0" smtClean="0"/>
              <a:t>Vrijednost sveukupne humanitarne pomoći koju je GDCK Zadar podijelilo građanima u potrebi iznosi 461 168,38 kuna.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9082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1358</TotalTime>
  <Words>969</Words>
  <Application>Microsoft Office PowerPoint</Application>
  <PresentationFormat>On-screen Show (4:3)</PresentationFormat>
  <Paragraphs>170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Arial</vt:lpstr>
      <vt:lpstr>Calibri</vt:lpstr>
      <vt:lpstr>Office Theme</vt:lpstr>
      <vt:lpstr>HRVATSKI CRVENI KRIŽ</vt:lpstr>
      <vt:lpstr>NAČELA CRVENOG KRIŽA I CRVENOG POLUMJESECA</vt:lpstr>
      <vt:lpstr>IZVJEŠTAJ O RADU GDCK ZADAR ZA 2017. GODINU</vt:lpstr>
      <vt:lpstr>PROGRAMI GDCK ZADAR U 2017. GODINI</vt:lpstr>
      <vt:lpstr>HUMANITARNA POMOĆ</vt:lpstr>
      <vt:lpstr> Gradsko društvo Crvenog križa Zadar doniralo je odjeću: </vt:lpstr>
      <vt:lpstr>PowerPoint Presentation</vt:lpstr>
      <vt:lpstr>FEAD projekt</vt:lpstr>
      <vt:lpstr>PowerPoint Presentation</vt:lpstr>
      <vt:lpstr>Dobrovoljno davalaštvo krvi</vt:lpstr>
      <vt:lpstr>PowerPoint Presentation</vt:lpstr>
      <vt:lpstr>Preko 100 darovanih doza krvi u 2017. godini imali su:</vt:lpstr>
      <vt:lpstr>Svečani prijem kod Župana za jubilarne darivatelje</vt:lpstr>
      <vt:lpstr>U 2017. godini jubilarna priznanja su dobili</vt:lpstr>
      <vt:lpstr>Prva pomoć</vt:lpstr>
      <vt:lpstr>PowerPoint Presentation</vt:lpstr>
      <vt:lpstr>Tečaj za spasioce na moru završilo  7  polaznika a 6 ih je obnovilo licencu</vt:lpstr>
      <vt:lpstr>Obilježen Svjetski dan prve pomoći</vt:lpstr>
      <vt:lpstr>Podmladak i mladež</vt:lpstr>
      <vt:lpstr>Klub mladih GDCK Zadar imao je niz aktivnosti kroz godinu</vt:lpstr>
      <vt:lpstr>Aktivnosti Kluba mladih</vt:lpstr>
      <vt:lpstr>PowerPoint Presentation</vt:lpstr>
      <vt:lpstr>„Crveni križ u plavom okviru” na Viru</vt:lpstr>
      <vt:lpstr>Radionica prve pomoći u OŠ Šime Budinića</vt:lpstr>
      <vt:lpstr>Sudjelovanje na projektu „Volonterska šuma”</vt:lpstr>
      <vt:lpstr>Edukacija realističnog prikaza ozljeda u Zagrebu</vt:lpstr>
      <vt:lpstr>NEEDLE EXCHANGE PROGRAM</vt:lpstr>
      <vt:lpstr>U istom periodu vraćeno 2 143 šprica i 2789 igala </vt:lpstr>
      <vt:lpstr>Obilježen mjesec borbe protiv ovisnosti</vt:lpstr>
      <vt:lpstr>Obiteljsko savjetovalište</vt:lpstr>
      <vt:lpstr>Služba traženja</vt:lpstr>
      <vt:lpstr>Edukacije Interventnog tima u 2017. godini</vt:lpstr>
      <vt:lpstr>Troje spasioca sudjelovalo je na treningu spašavanja u otežanim uvjetima u Delnicama</vt:lpstr>
      <vt:lpstr>Interventni tim</vt:lpstr>
      <vt:lpstr>Požar Benkovac 2017.</vt:lpstr>
      <vt:lpstr>Poplava Zadar 2017.</vt:lpstr>
      <vt:lpstr>PowerPoint Presentation</vt:lpstr>
      <vt:lpstr>ZAHVALJUJEM NA PAŽNJI!</vt:lpstr>
    </vt:vector>
  </TitlesOfParts>
  <Company>BLACK EDITION - tum0r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HRVATSKI CRVENI KRIŽ</dc:title>
  <dc:creator>Roko</dc:creator>
  <cp:lastModifiedBy>roko juresko</cp:lastModifiedBy>
  <cp:revision>85</cp:revision>
  <cp:lastPrinted>2018-11-12T12:09:20Z</cp:lastPrinted>
  <dcterms:created xsi:type="dcterms:W3CDTF">2016-09-13T09:53:43Z</dcterms:created>
  <dcterms:modified xsi:type="dcterms:W3CDTF">2018-11-12T12:14:13Z</dcterms:modified>
</cp:coreProperties>
</file>